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81" r:id="rId3"/>
    <p:sldId id="282" r:id="rId4"/>
    <p:sldId id="283" r:id="rId5"/>
    <p:sldId id="284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267" r:id="rId19"/>
    <p:sldId id="270" r:id="rId20"/>
    <p:sldId id="271" r:id="rId21"/>
    <p:sldId id="276" r:id="rId22"/>
    <p:sldId id="272" r:id="rId23"/>
    <p:sldId id="274" r:id="rId24"/>
    <p:sldId id="277" r:id="rId25"/>
    <p:sldId id="273" r:id="rId26"/>
    <p:sldId id="278" r:id="rId27"/>
    <p:sldId id="275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32BC7-3274-4568-93BB-C0A3091AE669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C3709-BD51-4F73-8C53-66D21B330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7784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D2555-0538-4096-AF3B-BE75B9609530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A45D-6E87-4489-8ED7-4D9408C934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Mdk 200 Ships 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1752600"/>
          </a:xfrm>
        </p:spPr>
        <p:txBody>
          <a:bodyPr>
            <a:noAutofit/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Class #22</a:t>
            </a:r>
          </a:p>
          <a:p>
            <a:r>
              <a:rPr lang="en-US" sz="4400" b="1" dirty="0" smtClean="0">
                <a:solidFill>
                  <a:srgbClr val="C00000"/>
                </a:solidFill>
              </a:rPr>
              <a:t>Charters</a:t>
            </a:r>
          </a:p>
          <a:p>
            <a:r>
              <a:rPr lang="en-US" sz="4400" b="1" dirty="0" smtClean="0">
                <a:solidFill>
                  <a:srgbClr val="C00000"/>
                </a:solidFill>
              </a:rPr>
              <a:t>Charter Parties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TIME </a:t>
            </a:r>
            <a:r>
              <a:rPr lang="en-US" u="sng" dirty="0" smtClean="0"/>
              <a:t>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Charterer hires vessel for a </a:t>
            </a:r>
            <a:r>
              <a:rPr lang="en-US" dirty="0" smtClean="0"/>
              <a:t>designated period of time – month, 6 months, year, 3 years etc.</a:t>
            </a:r>
          </a:p>
          <a:p>
            <a:pPr>
              <a:buNone/>
            </a:pPr>
            <a:r>
              <a:rPr lang="en-US" dirty="0" smtClean="0"/>
              <a:t>Charter pays a “</a:t>
            </a:r>
            <a:r>
              <a:rPr lang="en-US" dirty="0" smtClean="0">
                <a:solidFill>
                  <a:srgbClr val="C00000"/>
                </a:solidFill>
              </a:rPr>
              <a:t>per </a:t>
            </a:r>
            <a:r>
              <a:rPr lang="en-US" dirty="0">
                <a:solidFill>
                  <a:srgbClr val="C00000"/>
                </a:solidFill>
              </a:rPr>
              <a:t>day rate</a:t>
            </a:r>
            <a:r>
              <a:rPr lang="en-US" dirty="0" smtClean="0"/>
              <a:t>” for use of the ship</a:t>
            </a:r>
            <a:endParaRPr lang="en-US" dirty="0"/>
          </a:p>
          <a:p>
            <a:pPr lvl="0"/>
            <a:r>
              <a:rPr lang="en-US" dirty="0" smtClean="0"/>
              <a:t>Known as - </a:t>
            </a:r>
            <a:r>
              <a:rPr lang="en-US" dirty="0" smtClean="0">
                <a:solidFill>
                  <a:srgbClr val="C00000"/>
                </a:solidFill>
              </a:rPr>
              <a:t>HIRE</a:t>
            </a:r>
            <a:r>
              <a:rPr lang="en-US" dirty="0" smtClean="0"/>
              <a:t> </a:t>
            </a:r>
            <a:r>
              <a:rPr lang="en-US" dirty="0"/>
              <a:t>–</a:t>
            </a:r>
          </a:p>
          <a:p>
            <a:pPr>
              <a:buNone/>
            </a:pPr>
            <a:r>
              <a:rPr lang="en-US" dirty="0"/>
              <a:t>In effect charterer hires entire cargo carrying capacity of the vessel</a:t>
            </a:r>
          </a:p>
          <a:p>
            <a:r>
              <a:rPr lang="en-US" dirty="0"/>
              <a:t>	Known as “Full reach and Burden”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Time Charter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i="1" dirty="0"/>
              <a:t>Vessel owner</a:t>
            </a:r>
            <a:r>
              <a:rPr lang="en-US" dirty="0"/>
              <a:t> is the operator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Employs </a:t>
            </a:r>
            <a:r>
              <a:rPr lang="en-US" dirty="0"/>
              <a:t>the crew, buys stores, </a:t>
            </a:r>
            <a:r>
              <a:rPr lang="en-US" dirty="0" smtClean="0"/>
              <a:t>pays upkeep</a:t>
            </a:r>
            <a:r>
              <a:rPr lang="en-US" dirty="0"/>
              <a:t>, etc.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i="1" dirty="0"/>
              <a:t>Charterer</a:t>
            </a:r>
            <a:r>
              <a:rPr lang="en-US" dirty="0"/>
              <a:t> pays: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Fuel</a:t>
            </a:r>
            <a:r>
              <a:rPr lang="en-US" dirty="0"/>
              <a:t>, tugs, pilots, stevedore expenses,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Entry </a:t>
            </a:r>
            <a:r>
              <a:rPr lang="en-US" dirty="0"/>
              <a:t>/Clearance fees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Performance Warranty</a:t>
            </a:r>
            <a:r>
              <a:rPr lang="en-US" dirty="0" smtClean="0"/>
              <a:t>:  (</a:t>
            </a:r>
            <a:r>
              <a:rPr lang="en-US" sz="2000" dirty="0" smtClean="0"/>
              <a:t>by ship owner to the charter)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Speed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Fuel </a:t>
            </a:r>
            <a:r>
              <a:rPr lang="en-US" dirty="0"/>
              <a:t>consumption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Cargo </a:t>
            </a:r>
            <a:r>
              <a:rPr lang="en-US" dirty="0"/>
              <a:t>discharge rate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 </a:t>
            </a:r>
            <a:r>
              <a:rPr lang="en-US" dirty="0" smtClean="0"/>
              <a:t> penalty vis bonus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O.T. for crew when dealing with cargo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2400" dirty="0" smtClean="0"/>
              <a:t>Time Charter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If the ship </a:t>
            </a:r>
            <a:r>
              <a:rPr lang="en-US" dirty="0"/>
              <a:t>breaks down </a:t>
            </a:r>
            <a:r>
              <a:rPr lang="en-US" dirty="0" smtClean="0"/>
              <a:t>it goes - </a:t>
            </a:r>
            <a:r>
              <a:rPr lang="en-US" b="1" dirty="0" smtClean="0"/>
              <a:t>OFF HIRE </a:t>
            </a:r>
            <a:r>
              <a:rPr lang="en-US" dirty="0" smtClean="0"/>
              <a:t>–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payment </a:t>
            </a:r>
            <a:r>
              <a:rPr lang="en-US" dirty="0"/>
              <a:t>of </a:t>
            </a:r>
            <a:r>
              <a:rPr lang="en-US" dirty="0" smtClean="0"/>
              <a:t>HIRE </a:t>
            </a:r>
            <a:r>
              <a:rPr lang="en-US" dirty="0"/>
              <a:t>ceases </a:t>
            </a:r>
          </a:p>
          <a:p>
            <a:pPr>
              <a:buNone/>
            </a:pPr>
            <a:r>
              <a:rPr lang="en-US" dirty="0" smtClean="0"/>
              <a:t>		Grounding</a:t>
            </a:r>
            <a:r>
              <a:rPr lang="en-US" dirty="0"/>
              <a:t>, breakdown etc.</a:t>
            </a:r>
          </a:p>
          <a:p>
            <a:pPr>
              <a:buNone/>
            </a:pPr>
            <a:r>
              <a:rPr lang="en-US" dirty="0" smtClean="0"/>
              <a:t>		Given </a:t>
            </a:r>
            <a:r>
              <a:rPr lang="en-US" dirty="0"/>
              <a:t>some grace </a:t>
            </a:r>
            <a:r>
              <a:rPr lang="en-US" dirty="0" smtClean="0"/>
              <a:t>period, </a:t>
            </a:r>
            <a:r>
              <a:rPr lang="en-US" dirty="0"/>
              <a:t>usually 24 hours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/>
              <a:t>Deviation</a:t>
            </a:r>
            <a:r>
              <a:rPr lang="en-US" dirty="0"/>
              <a:t>: breakdown requiring emergency repairs</a:t>
            </a:r>
          </a:p>
          <a:p>
            <a:pPr>
              <a:buNone/>
            </a:pPr>
            <a:r>
              <a:rPr lang="en-US" dirty="0" smtClean="0"/>
              <a:t>	Vessel goes Off HIRE until voyage resumes or it returns </a:t>
            </a:r>
            <a:r>
              <a:rPr lang="en-US" dirty="0"/>
              <a:t>to the same geographic </a:t>
            </a:r>
            <a:r>
              <a:rPr lang="en-US" dirty="0" smtClean="0"/>
              <a:t>area as the breakdown.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VOYAGE </a:t>
            </a:r>
            <a:r>
              <a:rPr lang="en-US" u="sng" dirty="0" smtClean="0"/>
              <a:t>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Charterer hires the capacity of the vessel to move cargo from point “A” to point “B”.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is the Most </a:t>
            </a:r>
            <a:r>
              <a:rPr lang="en-US" dirty="0"/>
              <a:t>common </a:t>
            </a:r>
            <a:r>
              <a:rPr lang="en-US" dirty="0" smtClean="0"/>
              <a:t>type of charter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– </a:t>
            </a:r>
            <a:r>
              <a:rPr lang="en-US" dirty="0"/>
              <a:t>many intricacies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Charter party for the carriage of 1 full cargo @ a stipulated rate / ton</a:t>
            </a:r>
          </a:p>
          <a:p>
            <a:pPr>
              <a:buNone/>
            </a:pPr>
            <a:r>
              <a:rPr lang="en-US" dirty="0" smtClean="0"/>
              <a:t>		 rate / ton = </a:t>
            </a:r>
            <a:r>
              <a:rPr lang="en-US" b="1" u="sng" dirty="0" smtClean="0"/>
              <a:t>Freight </a:t>
            </a: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Charterer assumes no responsibilities </a:t>
            </a:r>
            <a:r>
              <a:rPr lang="en-US" dirty="0" smtClean="0"/>
              <a:t>for vessel operation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other </a:t>
            </a:r>
            <a:r>
              <a:rPr lang="en-US" dirty="0"/>
              <a:t>than stevedoring expenses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Voyage Charter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Dead Freight = payment for cargo NOT carried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Broken stowage = space not filled </a:t>
            </a:r>
            <a:r>
              <a:rPr lang="en-US" dirty="0" smtClean="0"/>
              <a:t>with </a:t>
            </a:r>
            <a:r>
              <a:rPr lang="en-US" dirty="0"/>
              <a:t>cargo – charterer </a:t>
            </a:r>
            <a:r>
              <a:rPr lang="en-US" dirty="0" smtClean="0"/>
              <a:t>could </a:t>
            </a:r>
            <a:r>
              <a:rPr lang="en-US" dirty="0"/>
              <a:t>claim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Since the charter is in charge of stevedoring, they can unnecessarily delay the ship.  LAY TIME is the result.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Lay Time = time allowed for loading &amp; discharge of cargo</a:t>
            </a:r>
          </a:p>
          <a:p>
            <a:r>
              <a:rPr lang="en-US" dirty="0" smtClean="0"/>
              <a:t>	1) working days</a:t>
            </a:r>
          </a:p>
          <a:p>
            <a:r>
              <a:rPr lang="en-US" dirty="0" smtClean="0"/>
              <a:t>	2) weather working days</a:t>
            </a:r>
          </a:p>
          <a:p>
            <a:r>
              <a:rPr lang="en-US" dirty="0" smtClean="0"/>
              <a:t>	3)  running days</a:t>
            </a:r>
          </a:p>
          <a:p>
            <a:r>
              <a:rPr lang="en-US" dirty="0" smtClean="0"/>
              <a:t>	4)  excepted days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b="1" dirty="0" smtClean="0"/>
              <a:t>working days</a:t>
            </a:r>
          </a:p>
          <a:p>
            <a:pPr marL="914400" lvl="1" indent="-514350">
              <a:buNone/>
            </a:pPr>
            <a:r>
              <a:rPr lang="en-US" dirty="0" smtClean="0"/>
              <a:t>	hours worked per day excluding Sundays &amp; Holidays</a:t>
            </a:r>
          </a:p>
          <a:p>
            <a:pPr marL="914400" lvl="1" indent="-514350">
              <a:buNone/>
            </a:pPr>
            <a:r>
              <a:rPr lang="en-US" dirty="0"/>
              <a:t>	</a:t>
            </a:r>
            <a:r>
              <a:rPr lang="en-US" dirty="0" smtClean="0"/>
              <a:t>usually an 8 hour day</a:t>
            </a:r>
          </a:p>
          <a:p>
            <a:pPr>
              <a:buNone/>
            </a:pPr>
            <a:r>
              <a:rPr lang="en-US" dirty="0" smtClean="0"/>
              <a:t>2) </a:t>
            </a:r>
            <a:r>
              <a:rPr lang="en-US" b="1" dirty="0" smtClean="0"/>
              <a:t>weather working days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normal working days – excluding foul 	weather days when it would be 	unreasonable to load or off load cargo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 startAt="3"/>
            </a:pPr>
            <a:r>
              <a:rPr lang="en-US" b="1" dirty="0" smtClean="0"/>
              <a:t>running days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	24 hour work days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	doesn’t matter what the weather is like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4)  </a:t>
            </a:r>
            <a:r>
              <a:rPr lang="en-US" b="1" dirty="0" smtClean="0"/>
              <a:t>excepted days</a:t>
            </a:r>
          </a:p>
          <a:p>
            <a:pPr>
              <a:buNone/>
            </a:pPr>
            <a:r>
              <a:rPr lang="en-US" dirty="0" smtClean="0"/>
              <a:t>		days </a:t>
            </a:r>
            <a:r>
              <a:rPr lang="en-US" i="1" dirty="0" smtClean="0"/>
              <a:t>No work </a:t>
            </a:r>
            <a:r>
              <a:rPr lang="en-US" dirty="0" smtClean="0"/>
              <a:t>is done because of the fault of 	the vessel.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stoppage of cargo work that is NOT the fault 	of the charterer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If the charter takes less time than the allotted LAY TIME</a:t>
            </a:r>
          </a:p>
          <a:p>
            <a:pPr>
              <a:buNone/>
            </a:pPr>
            <a:r>
              <a:rPr lang="en-US" dirty="0" smtClean="0"/>
              <a:t>The charter earns – </a:t>
            </a:r>
            <a:r>
              <a:rPr lang="en-US" sz="2800" b="1" i="1" dirty="0" smtClean="0"/>
              <a:t>DISPATCH or Dispatch Money</a:t>
            </a:r>
          </a:p>
          <a:p>
            <a:pPr>
              <a:buNone/>
            </a:pPr>
            <a:r>
              <a:rPr lang="en-US" sz="2000" dirty="0" smtClean="0"/>
              <a:t>(Paid for Lay time saved or not used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usually less than Demurrage by ½ to 1/3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800" dirty="0" smtClean="0"/>
              <a:t>If the charter takes more time than the allotted Lay Time</a:t>
            </a:r>
          </a:p>
          <a:p>
            <a:pPr>
              <a:buNone/>
            </a:pPr>
            <a:r>
              <a:rPr lang="en-US" sz="2800" dirty="0" smtClean="0"/>
              <a:t>The vessel earns -	</a:t>
            </a:r>
            <a:r>
              <a:rPr lang="en-US" sz="2800" b="1" i="1" dirty="0" smtClean="0"/>
              <a:t>DEMURRAGE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the charterer pays per day because of delays in cargo operations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smtClean="0"/>
              <a:t>once demurrage begins it is an around the clock expense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Voyage Charters require: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Readiness Date:</a:t>
            </a:r>
          </a:p>
          <a:p>
            <a:pPr lvl="1"/>
            <a:r>
              <a:rPr lang="en-US" dirty="0" smtClean="0"/>
              <a:t>Date the charterer accepts the vessel</a:t>
            </a:r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Vessel submits:	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i="1" dirty="0" smtClean="0"/>
              <a:t>Notice of Readiness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	Form stating the vessel is ready to load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	or discharge cargo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Ship Owners – Types of Carriers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3 general categories of Carriers:</a:t>
            </a:r>
          </a:p>
          <a:p>
            <a:endParaRPr lang="en-US" dirty="0"/>
          </a:p>
          <a:p>
            <a:r>
              <a:rPr lang="en-US" b="1" dirty="0" smtClean="0"/>
              <a:t>Common</a:t>
            </a:r>
          </a:p>
          <a:p>
            <a:r>
              <a:rPr lang="en-US" b="1" dirty="0" smtClean="0"/>
              <a:t>Contract</a:t>
            </a:r>
          </a:p>
          <a:p>
            <a:r>
              <a:rPr lang="en-US" b="1" dirty="0" smtClean="0"/>
              <a:t>Private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077096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791200"/>
          </a:xfrm>
        </p:spPr>
        <p:txBody>
          <a:bodyPr>
            <a:normAutofit/>
          </a:bodyPr>
          <a:lstStyle/>
          <a:p>
            <a:r>
              <a:rPr lang="en-US" sz="3600" b="1" dirty="0"/>
              <a:t>Shipowners</a:t>
            </a:r>
            <a:r>
              <a:rPr lang="en-US" sz="3600" dirty="0"/>
              <a:t> as well as </a:t>
            </a:r>
            <a:r>
              <a:rPr lang="en-US" sz="3600" b="1" dirty="0"/>
              <a:t>charterers</a:t>
            </a:r>
            <a:r>
              <a:rPr lang="en-US" sz="3600" dirty="0"/>
              <a:t> must be aware of what charter hire rates are being offered or </a:t>
            </a:r>
            <a:r>
              <a:rPr lang="en-US" sz="3600" dirty="0" smtClean="0"/>
              <a:t>accepted</a:t>
            </a:r>
          </a:p>
          <a:p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same way that traders in stocks and bonds must keep abreast of swings in the securities markets.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Reports of vessel charters, or “fixtures,” </a:t>
            </a:r>
          </a:p>
          <a:p>
            <a:r>
              <a:rPr lang="en-US" dirty="0" smtClean="0"/>
              <a:t>Are published in shipping journals </a:t>
            </a:r>
          </a:p>
          <a:p>
            <a:r>
              <a:rPr lang="en-US" dirty="0" smtClean="0"/>
              <a:t>Presented in a technical language which conveys the essentials of the transactions in a minimum of words. </a:t>
            </a:r>
          </a:p>
          <a:p>
            <a:r>
              <a:rPr lang="en-US" dirty="0" smtClean="0"/>
              <a:t>The fixture of the “MV Highlander”,  </a:t>
            </a:r>
          </a:p>
          <a:p>
            <a:r>
              <a:rPr lang="en-US" dirty="0" smtClean="0"/>
              <a:t>would be publicized in a paragraph like this: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/>
              <a:t>fixture of the “MV Highlander”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U. S. Northern Range to coast of China. </a:t>
            </a:r>
            <a:r>
              <a:rPr lang="en-US" dirty="0" smtClean="0"/>
              <a:t>Motor ship </a:t>
            </a:r>
            <a:r>
              <a:rPr lang="en-US" dirty="0"/>
              <a:t>Highlander, 27,000 tons, five percent, heavy grain, $36.50; option two ports China $37.50; $0.60 extra for U.S. Gulf loading option; FIOT; Feb. 1-12.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pPr algn="l"/>
            <a:r>
              <a:rPr lang="en-US" sz="3200" i="1" dirty="0" smtClean="0"/>
              <a:t>Motor ship Highlander, 27,000 tons, five percent, heavy grain,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reports that the </a:t>
            </a:r>
            <a:r>
              <a:rPr lang="en-US" dirty="0" smtClean="0"/>
              <a:t>motor ship </a:t>
            </a:r>
            <a:r>
              <a:rPr lang="en-US" dirty="0"/>
              <a:t>Highlander has been chartered to carry about 27,000 tons of heavy grain, plus or minus five percent at the master’s discretion to obtain a seaworthy load and still store and fuel </a:t>
            </a:r>
            <a:r>
              <a:rPr lang="en-US" dirty="0" smtClean="0"/>
              <a:t>the </a:t>
            </a:r>
            <a:r>
              <a:rPr lang="en-US" dirty="0"/>
              <a:t>ship adequately without losing too much revenue. 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600" i="1" dirty="0" smtClean="0"/>
              <a:t>U. S. Northern Range to coast of China.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$36.50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grain will be loaded in a port between Cape Hatteras and Portland, Maine, and transported to the coast of China at a rate of $36.50 for each ton loaded.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algn="l"/>
            <a:r>
              <a:rPr lang="en-US" sz="3600" i="1" dirty="0" smtClean="0"/>
              <a:t>option two ports China $37.50;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2286000"/>
          </a:xfrm>
        </p:spPr>
        <p:txBody>
          <a:bodyPr>
            <a:normAutofit/>
          </a:bodyPr>
          <a:lstStyle/>
          <a:p>
            <a:r>
              <a:rPr lang="en-US" sz="3600" dirty="0"/>
              <a:t>If the charterer elects to discharge the cargo in two ports, the rate will be increased to $37.50 per ton. 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i="1" dirty="0" smtClean="0"/>
              <a:t>$0.60 extra for U.S. Gulf loading option;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ship have to proceed to a United States port on the Gulf of Mexico to take on her cargo, the charterer will pay $0.60 additional per ton.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FIOT; 		Feb. 1-12.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FIOT (free in and out and trimmed) means that all expenses connected with loading, discharging, and trimming are for the account of the charterer. </a:t>
            </a:r>
          </a:p>
          <a:p>
            <a:r>
              <a:rPr lang="en-US" dirty="0" smtClean="0"/>
              <a:t>The Highlander must report at the designated loading port not earlier than February 1 and not later than February 12.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Ship Owners – Types of Carriers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3 categories of Carriers:</a:t>
            </a:r>
            <a:endParaRPr lang="en-US" dirty="0"/>
          </a:p>
          <a:p>
            <a:r>
              <a:rPr lang="en-US" b="1" dirty="0" smtClean="0"/>
              <a:t>Common:</a:t>
            </a:r>
          </a:p>
          <a:p>
            <a:pPr lvl="1"/>
            <a:r>
              <a:rPr lang="en-US" dirty="0" smtClean="0"/>
              <a:t>Offers service to all 	(Liner Service)</a:t>
            </a:r>
          </a:p>
          <a:p>
            <a:r>
              <a:rPr lang="en-US" b="1" dirty="0" smtClean="0"/>
              <a:t>Contract:</a:t>
            </a:r>
          </a:p>
          <a:p>
            <a:pPr lvl="1"/>
            <a:r>
              <a:rPr lang="en-US" dirty="0" smtClean="0"/>
              <a:t>Offers service on a Contract Basis - Point to Point	(Tramp)</a:t>
            </a:r>
          </a:p>
          <a:p>
            <a:r>
              <a:rPr lang="en-US" b="1" dirty="0" smtClean="0"/>
              <a:t>Private:</a:t>
            </a:r>
          </a:p>
          <a:p>
            <a:pPr lvl="1"/>
            <a:r>
              <a:rPr lang="en-US" dirty="0" smtClean="0"/>
              <a:t>Carries only their own cargos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2649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Charters or Charter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Occasionally each of these 3 forms of Vessel Operator either:</a:t>
            </a:r>
          </a:p>
          <a:p>
            <a:r>
              <a:rPr lang="en-US" dirty="0" smtClean="0"/>
              <a:t> has excess vessel tonnage for it’s needs, or</a:t>
            </a:r>
          </a:p>
          <a:p>
            <a:r>
              <a:rPr lang="en-US" dirty="0" smtClean="0"/>
              <a:t>Requires more tonnage (vessels) to move cargos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978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Charters or Charter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Rather than Lay-up an excess vessel, or</a:t>
            </a:r>
          </a:p>
          <a:p>
            <a:pPr marL="0" indent="0">
              <a:buNone/>
            </a:pPr>
            <a:r>
              <a:rPr lang="en-US" dirty="0" smtClean="0"/>
              <a:t>Forgo the profit of moving extra cargo tonnage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Carriers will LEASE (Charter) vessels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422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CHARTER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What </a:t>
            </a:r>
            <a:r>
              <a:rPr lang="en-US" dirty="0"/>
              <a:t>is a charter party?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Contract: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Ship </a:t>
            </a:r>
            <a:r>
              <a:rPr lang="en-US" dirty="0"/>
              <a:t>owner agrees to lease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Charterer </a:t>
            </a:r>
            <a:r>
              <a:rPr lang="en-US" dirty="0"/>
              <a:t>agrees to hire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 smtClean="0"/>
              <a:t>	Vessel</a:t>
            </a:r>
            <a:r>
              <a:rPr lang="en-US" dirty="0"/>
              <a:t>,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all </a:t>
            </a:r>
            <a:r>
              <a:rPr lang="en-US" dirty="0"/>
              <a:t>cargo space, or 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part </a:t>
            </a:r>
            <a:r>
              <a:rPr lang="en-US" dirty="0"/>
              <a:t>of the cargo space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CHARTER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u="sng" dirty="0"/>
              <a:t>3 types of Charter Parties</a:t>
            </a:r>
          </a:p>
          <a:p>
            <a:pPr>
              <a:buNone/>
            </a:pPr>
            <a:endParaRPr lang="en-US" sz="4000" dirty="0"/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	a. Bareboat	(demise charter)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	b. Time Charter</a:t>
            </a:r>
          </a:p>
          <a:p>
            <a:pPr>
              <a:buFont typeface="Wingdings" pitchFamily="2" charset="2"/>
              <a:buChar char="Ø"/>
            </a:pPr>
            <a:r>
              <a:rPr lang="en-US" sz="4000" dirty="0"/>
              <a:t>	c. Voyage Charter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u="sng" dirty="0" smtClean="0"/>
              <a:t>BAREBOAT</a:t>
            </a:r>
            <a:r>
              <a:rPr lang="en-US" dirty="0" smtClean="0"/>
              <a:t> Charter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 Charter Leases </a:t>
            </a:r>
            <a:r>
              <a:rPr lang="en-US" dirty="0"/>
              <a:t>the entire ship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Charterer operates as though they own it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Charterer is the operator, pays all expenses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	Fuel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	Stores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	</a:t>
            </a:r>
            <a:r>
              <a:rPr lang="en-US" dirty="0" smtClean="0"/>
              <a:t>Pilotage expenses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		Harbor fees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	Employs crew &amp; pays them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/>
              <a:t>	</a:t>
            </a:r>
            <a:r>
              <a:rPr lang="en-US" sz="2600" dirty="0" smtClean="0"/>
              <a:t>(</a:t>
            </a:r>
            <a:r>
              <a:rPr lang="en-US" sz="2600" dirty="0"/>
              <a:t>Master &amp; Chief may be subject to approval)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BAREBOAT CHARTER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/>
              <a:t>Survey of vessel before charterer takes delivery, and again after end of </a:t>
            </a:r>
            <a:r>
              <a:rPr lang="en-US" dirty="0" smtClean="0"/>
              <a:t>charter</a:t>
            </a:r>
          </a:p>
          <a:p>
            <a:endParaRPr lang="en-US" dirty="0"/>
          </a:p>
          <a:p>
            <a:r>
              <a:rPr lang="en-US" dirty="0"/>
              <a:t>(delivered back in same good order excluding ordinary wear &amp; tear)</a:t>
            </a:r>
          </a:p>
          <a:p>
            <a:endParaRPr lang="en-US" dirty="0"/>
          </a:p>
          <a:p>
            <a:r>
              <a:rPr lang="en-US" dirty="0" smtClean="0"/>
              <a:t>Example – McKee Sons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760</Words>
  <Application>Microsoft Office PowerPoint</Application>
  <PresentationFormat>On-screen Show (4:3)</PresentationFormat>
  <Paragraphs>160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Mdk 200 Ships Business</vt:lpstr>
      <vt:lpstr>Ship Owners – Types of Carriers</vt:lpstr>
      <vt:lpstr>Ship Owners – Types of Carriers</vt:lpstr>
      <vt:lpstr>Charters or Charter Parties</vt:lpstr>
      <vt:lpstr>Charters or Charter Parties</vt:lpstr>
      <vt:lpstr>CHARTER PARTY</vt:lpstr>
      <vt:lpstr>CHARTER PARTY</vt:lpstr>
      <vt:lpstr>BAREBOAT Charter </vt:lpstr>
      <vt:lpstr>BAREBOAT CHARTER</vt:lpstr>
      <vt:lpstr>TIME Charter</vt:lpstr>
      <vt:lpstr>Time Charter</vt:lpstr>
      <vt:lpstr>Time Charter</vt:lpstr>
      <vt:lpstr>VOYAGE CHARTER</vt:lpstr>
      <vt:lpstr>Voyage Charter</vt:lpstr>
      <vt:lpstr>Since the charter is in charge of stevedoring, they can unnecessarily delay the ship.  LAY TIME is the result.</vt:lpstr>
      <vt:lpstr>Slide 16</vt:lpstr>
      <vt:lpstr>Slide 17</vt:lpstr>
      <vt:lpstr>Slide 18</vt:lpstr>
      <vt:lpstr>Voyage Charters require: </vt:lpstr>
      <vt:lpstr>Slide 20</vt:lpstr>
      <vt:lpstr>Slide 21</vt:lpstr>
      <vt:lpstr>fixture of the “MV Highlander”</vt:lpstr>
      <vt:lpstr>Motor ship Highlander, 27,000 tons, five percent, heavy grain,</vt:lpstr>
      <vt:lpstr>U. S. Northern Range to coast of China.  $36.50</vt:lpstr>
      <vt:lpstr>option two ports China $37.50;</vt:lpstr>
      <vt:lpstr>$0.60 extra for U.S. Gulf loading option;</vt:lpstr>
      <vt:lpstr>FIOT;   Feb. 1-12.</vt:lpstr>
    </vt:vector>
  </TitlesOfParts>
  <Company>Northwestern Michigan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NMC</dc:creator>
  <cp:lastModifiedBy>Mike</cp:lastModifiedBy>
  <cp:revision>56</cp:revision>
  <dcterms:created xsi:type="dcterms:W3CDTF">2008-10-20T18:35:55Z</dcterms:created>
  <dcterms:modified xsi:type="dcterms:W3CDTF">2018-10-30T00:23:38Z</dcterms:modified>
</cp:coreProperties>
</file>