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6" r:id="rId7"/>
    <p:sldId id="267" r:id="rId8"/>
    <p:sldId id="268" r:id="rId9"/>
    <p:sldId id="261" r:id="rId10"/>
    <p:sldId id="262" r:id="rId11"/>
    <p:sldId id="263" r:id="rId12"/>
    <p:sldId id="264" r:id="rId13"/>
    <p:sldId id="26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068"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E50577B5-F160-4A7A-AEA7-DAB5F313A8ED}" type="datetimeFigureOut">
              <a:rPr lang="en-US" smtClean="0"/>
              <a:pPr/>
              <a:t>6/27/2013</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11" name="Slide Number Placeholder 10"/>
          <p:cNvSpPr>
            <a:spLocks noGrp="1"/>
          </p:cNvSpPr>
          <p:nvPr>
            <p:ph type="sldNum" sz="quarter" idx="12"/>
          </p:nvPr>
        </p:nvSpPr>
        <p:spPr/>
        <p:txBody>
          <a:bodyPr/>
          <a:lstStyle>
            <a:extLst/>
          </a:lstStyle>
          <a:p>
            <a:fld id="{26B93E70-1C83-49F4-8EB4-F98731B96FB1}"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50577B5-F160-4A7A-AEA7-DAB5F313A8ED}" type="datetimeFigureOut">
              <a:rPr lang="en-US" smtClean="0"/>
              <a:pPr/>
              <a:t>6/27/2013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26B93E70-1C83-49F4-8EB4-F98731B96FB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50577B5-F160-4A7A-AEA7-DAB5F313A8ED}" type="datetimeFigureOut">
              <a:rPr lang="en-US" smtClean="0"/>
              <a:pPr/>
              <a:t>6/27/2013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26B93E70-1C83-49F4-8EB4-F98731B96FB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50577B5-F160-4A7A-AEA7-DAB5F313A8ED}" type="datetimeFigureOut">
              <a:rPr lang="en-US" smtClean="0"/>
              <a:pPr/>
              <a:t>6/27/2013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26B93E70-1C83-49F4-8EB4-F98731B96FB1}"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50577B5-F160-4A7A-AEA7-DAB5F313A8ED}" type="datetimeFigureOut">
              <a:rPr lang="en-US" smtClean="0"/>
              <a:pPr/>
              <a:t>6/27/2013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26B93E70-1C83-49F4-8EB4-F98731B96FB1}"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50577B5-F160-4A7A-AEA7-DAB5F313A8ED}" type="datetimeFigureOut">
              <a:rPr lang="en-US" smtClean="0"/>
              <a:pPr/>
              <a:t>6/27/2013</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26B93E70-1C83-49F4-8EB4-F98731B96FB1}"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50577B5-F160-4A7A-AEA7-DAB5F313A8ED}" type="datetimeFigureOut">
              <a:rPr lang="en-US" smtClean="0"/>
              <a:pPr/>
              <a:t>6/27/2013</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26B93E70-1C83-49F4-8EB4-F98731B96FB1}"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50577B5-F160-4A7A-AEA7-DAB5F313A8ED}" type="datetimeFigureOut">
              <a:rPr lang="en-US" smtClean="0"/>
              <a:pPr/>
              <a:t>6/27/2013</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26B93E70-1C83-49F4-8EB4-F98731B96FB1}"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E50577B5-F160-4A7A-AEA7-DAB5F313A8ED}" type="datetimeFigureOut">
              <a:rPr lang="en-US" smtClean="0"/>
              <a:pPr/>
              <a:t>6/27/2013</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26B93E70-1C83-49F4-8EB4-F98731B96FB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50577B5-F160-4A7A-AEA7-DAB5F313A8ED}" type="datetimeFigureOut">
              <a:rPr lang="en-US" smtClean="0"/>
              <a:pPr/>
              <a:t>6/27/2013</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26B93E70-1C83-49F4-8EB4-F98731B96FB1}"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50577B5-F160-4A7A-AEA7-DAB5F313A8ED}" type="datetimeFigureOut">
              <a:rPr lang="en-US" smtClean="0"/>
              <a:pPr/>
              <a:t>6/27/2013</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26B93E70-1C83-49F4-8EB4-F98731B96FB1}" type="slidenum">
              <a:rPr lang="en-US" smtClean="0"/>
              <a:pPr/>
              <a:t>‹#›</a:t>
            </a:fld>
            <a:endParaRPr lang="en-US" dirty="0"/>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E50577B5-F160-4A7A-AEA7-DAB5F313A8ED}" type="datetimeFigureOut">
              <a:rPr lang="en-US" smtClean="0"/>
              <a:pPr/>
              <a:t>6/27/2013</a:t>
            </a:fld>
            <a:endParaRPr lang="en-US" dirty="0"/>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dirty="0"/>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26B93E70-1C83-49F4-8EB4-F98731B96FB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a:noFill/>
          </a:ln>
        </p:spPr>
        <p:txBody>
          <a:bodyPr>
            <a:normAutofit/>
          </a:bodyPr>
          <a:lstStyle/>
          <a:p>
            <a:r>
              <a:rPr lang="en-US" sz="3200" dirty="0" smtClean="0"/>
              <a:t>My Journey through teaching solutions &amp; Moodle…. </a:t>
            </a:r>
            <a:endParaRPr lang="en-US" sz="3200" dirty="0"/>
          </a:p>
        </p:txBody>
      </p:sp>
      <p:sp>
        <p:nvSpPr>
          <p:cNvPr id="3" name="Subtitle 2"/>
          <p:cNvSpPr>
            <a:spLocks noGrp="1"/>
          </p:cNvSpPr>
          <p:nvPr>
            <p:ph type="subTitle" idx="1"/>
          </p:nvPr>
        </p:nvSpPr>
        <p:spPr/>
        <p:txBody>
          <a:bodyPr/>
          <a:lstStyle/>
          <a:p>
            <a:r>
              <a:rPr lang="en-US" b="1" dirty="0" smtClean="0"/>
              <a:t>Sara Taylor, R.N., MSN, MA</a:t>
            </a:r>
          </a:p>
          <a:p>
            <a:r>
              <a:rPr lang="en-US" b="1" dirty="0" smtClean="0"/>
              <a:t>Nursing Instructor</a:t>
            </a:r>
          </a:p>
          <a:p>
            <a:endParaRPr lang="en-US" b="1" dirty="0"/>
          </a:p>
        </p:txBody>
      </p:sp>
      <p:pic>
        <p:nvPicPr>
          <p:cNvPr id="4" name="Picture 3" descr="journeys.jpg"/>
          <p:cNvPicPr>
            <a:picLocks noChangeAspect="1"/>
          </p:cNvPicPr>
          <p:nvPr/>
        </p:nvPicPr>
        <p:blipFill>
          <a:blip r:embed="rId2" cstate="print"/>
          <a:stretch>
            <a:fillRect/>
          </a:stretch>
        </p:blipFill>
        <p:spPr>
          <a:xfrm>
            <a:off x="1244640" y="3505200"/>
            <a:ext cx="2030377" cy="3048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2800" dirty="0" smtClean="0"/>
              <a:t>Notes….</a:t>
            </a:r>
            <a:endParaRPr lang="en-US" sz="2800" dirty="0"/>
          </a:p>
        </p:txBody>
      </p:sp>
      <p:sp>
        <p:nvSpPr>
          <p:cNvPr id="5" name="Subtitle 4"/>
          <p:cNvSpPr>
            <a:spLocks noGrp="1"/>
          </p:cNvSpPr>
          <p:nvPr>
            <p:ph type="subTitle" idx="1"/>
          </p:nvPr>
        </p:nvSpPr>
        <p:spPr>
          <a:xfrm>
            <a:off x="722376" y="3685032"/>
            <a:ext cx="7772400" cy="2410968"/>
          </a:xfrm>
        </p:spPr>
        <p:txBody>
          <a:bodyPr>
            <a:normAutofit lnSpcReduction="10000"/>
          </a:bodyPr>
          <a:lstStyle/>
          <a:p>
            <a:r>
              <a:rPr lang="en-US" dirty="0" smtClean="0"/>
              <a:t>…</a:t>
            </a:r>
            <a:r>
              <a:rPr lang="en-US" dirty="0" smtClean="0">
                <a:solidFill>
                  <a:schemeClr val="tx1"/>
                </a:solidFill>
              </a:rPr>
              <a:t>A good proportion of my course work involved the topics of teaching &amp; learning in the online environment because entire nursing degree programs are now available online.  The IWU faculty believed it was imperative that we, as nurse educators, understand the importance of being proficient in our knowledge of online teaching &amp; learning.  In fact, part of my practicum included serving as a teaching assistant to an online RN-BSN course at IWU. </a:t>
            </a:r>
            <a:endParaRPr lang="en-US" dirty="0">
              <a:solidFill>
                <a:schemeClr val="tx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2800" dirty="0" smtClean="0"/>
              <a:t>Notes…</a:t>
            </a:r>
            <a:endParaRPr lang="en-US" sz="2800" dirty="0"/>
          </a:p>
        </p:txBody>
      </p:sp>
      <p:sp>
        <p:nvSpPr>
          <p:cNvPr id="5" name="Subtitle 4"/>
          <p:cNvSpPr>
            <a:spLocks noGrp="1"/>
          </p:cNvSpPr>
          <p:nvPr>
            <p:ph type="subTitle" idx="1"/>
          </p:nvPr>
        </p:nvSpPr>
        <p:spPr>
          <a:xfrm>
            <a:off x="722376" y="3685032"/>
            <a:ext cx="7772400" cy="2258568"/>
          </a:xfrm>
        </p:spPr>
        <p:txBody>
          <a:bodyPr>
            <a:normAutofit/>
          </a:bodyPr>
          <a:lstStyle/>
          <a:p>
            <a:r>
              <a:rPr lang="en-US" dirty="0" smtClean="0">
                <a:solidFill>
                  <a:schemeClr val="tx1"/>
                </a:solidFill>
              </a:rPr>
              <a:t>Although the concepts in teaching Solutions regarding  online teaching &amp; learning were not new to me because of my background in education, the actual set up of the course was.  This was the aspect of teaching Solutions that I needed the greatest assistance with.  I was also somewhat nervous about it….    </a:t>
            </a:r>
            <a:r>
              <a:rPr lang="en-US" dirty="0" smtClean="0"/>
              <a:t>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2800" dirty="0" smtClean="0"/>
              <a:t>Notes…</a:t>
            </a:r>
            <a:endParaRPr lang="en-US" sz="2800" dirty="0"/>
          </a:p>
        </p:txBody>
      </p:sp>
      <p:sp>
        <p:nvSpPr>
          <p:cNvPr id="5" name="Subtitle 4"/>
          <p:cNvSpPr>
            <a:spLocks noGrp="1"/>
          </p:cNvSpPr>
          <p:nvPr>
            <p:ph type="subTitle" idx="1"/>
          </p:nvPr>
        </p:nvSpPr>
        <p:spPr>
          <a:xfrm>
            <a:off x="722376" y="3685032"/>
            <a:ext cx="7772400" cy="1496568"/>
          </a:xfrm>
        </p:spPr>
        <p:txBody>
          <a:bodyPr>
            <a:normAutofit/>
          </a:bodyPr>
          <a:lstStyle/>
          <a:p>
            <a:r>
              <a:rPr lang="en-US" dirty="0" smtClean="0">
                <a:solidFill>
                  <a:schemeClr val="tx1"/>
                </a:solidFill>
              </a:rPr>
              <a:t>But,…I was happy to find out that teaching Solutions is just as well-organized and easy to navigate as my IWU courses were.  The course set-up was logical, interesting &amp;, even fun.    </a:t>
            </a:r>
            <a:endParaRPr lang="en-US" dirty="0">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2800" dirty="0" smtClean="0"/>
              <a:t>In conclusion….</a:t>
            </a:r>
            <a:endParaRPr lang="en-US" sz="2800" dirty="0"/>
          </a:p>
        </p:txBody>
      </p:sp>
      <p:sp>
        <p:nvSpPr>
          <p:cNvPr id="5" name="Subtitle 4"/>
          <p:cNvSpPr>
            <a:spLocks noGrp="1"/>
          </p:cNvSpPr>
          <p:nvPr>
            <p:ph type="subTitle" idx="1"/>
          </p:nvPr>
        </p:nvSpPr>
        <p:spPr>
          <a:xfrm>
            <a:off x="722376" y="3685032"/>
            <a:ext cx="7772400" cy="1877568"/>
          </a:xfrm>
        </p:spPr>
        <p:txBody>
          <a:bodyPr>
            <a:normAutofit fontScale="92500" lnSpcReduction="10000"/>
          </a:bodyPr>
          <a:lstStyle/>
          <a:p>
            <a:r>
              <a:rPr lang="en-US" dirty="0" smtClean="0">
                <a:solidFill>
                  <a:schemeClr val="tx1"/>
                </a:solidFill>
              </a:rPr>
              <a:t>I still have a ways to go in understanding all the nuances of Moodle, but I have made a really great start because of teaching Solutions &amp; support from Mark &amp; Tracy. I am looking forward to continuing to work on my online courses &amp; make them more enjoyable for my students.  It is also a great relief to know where to go &amp; who to contact for help when I have questions in the future.   </a:t>
            </a:r>
            <a:endParaRPr lang="en-US"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4648200"/>
            <a:ext cx="8183880" cy="1676400"/>
          </a:xfrm>
        </p:spPr>
        <p:txBody>
          <a:bodyPr>
            <a:normAutofit/>
          </a:bodyPr>
          <a:lstStyle/>
          <a:p>
            <a:r>
              <a:rPr lang="en-US" sz="2000" dirty="0" smtClean="0"/>
              <a:t>In the beginning, I was excited, yet apprehensive, about teaching Solutions.  I am not the most computer-savvy person</a:t>
            </a:r>
            <a:r>
              <a:rPr lang="en-US" sz="2000" b="0" i="1" dirty="0" smtClean="0"/>
              <a:t>….</a:t>
            </a:r>
            <a:r>
              <a:rPr lang="en-US" sz="2000" b="0" i="1" dirty="0" smtClean="0">
                <a:solidFill>
                  <a:schemeClr val="tx1"/>
                </a:solidFill>
              </a:rPr>
              <a:t>(I even had to ask Mark where my ‘play area’ was---probably not a great start).</a:t>
            </a:r>
            <a:endParaRPr lang="en-US" sz="2000" b="0" i="1" dirty="0"/>
          </a:p>
        </p:txBody>
      </p:sp>
      <p:pic>
        <p:nvPicPr>
          <p:cNvPr id="6" name="Content Placeholder 5" descr="imagesCAPBC64H.jpg"/>
          <p:cNvPicPr>
            <a:picLocks noGrp="1" noChangeAspect="1"/>
          </p:cNvPicPr>
          <p:nvPr>
            <p:ph idx="1"/>
          </p:nvPr>
        </p:nvPicPr>
        <p:blipFill>
          <a:blip r:embed="rId2" cstate="print"/>
          <a:stretch>
            <a:fillRect/>
          </a:stretch>
        </p:blipFill>
        <p:spPr>
          <a:xfrm>
            <a:off x="3200400" y="1238250"/>
            <a:ext cx="2743200" cy="34290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000" dirty="0" smtClean="0"/>
              <a:t>Mark helped me find my way, &amp; I quickly started to work my way through the course.  Beginning with…  </a:t>
            </a:r>
            <a:endParaRPr lang="en-US" sz="2000" dirty="0"/>
          </a:p>
        </p:txBody>
      </p:sp>
      <p:pic>
        <p:nvPicPr>
          <p:cNvPr id="6" name="Content Placeholder 5" descr="imagesCAO2V2K9.jpg"/>
          <p:cNvPicPr>
            <a:picLocks noGrp="1" noChangeAspect="1"/>
          </p:cNvPicPr>
          <p:nvPr>
            <p:ph idx="1"/>
          </p:nvPr>
        </p:nvPicPr>
        <p:blipFill>
          <a:blip r:embed="rId2" cstate="print"/>
          <a:stretch>
            <a:fillRect/>
          </a:stretch>
        </p:blipFill>
        <p:spPr>
          <a:xfrm>
            <a:off x="3200400" y="1215033"/>
            <a:ext cx="2438400" cy="329184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1.  </a:t>
            </a:r>
            <a:r>
              <a:rPr lang="en-US" sz="3200" dirty="0" smtClean="0"/>
              <a:t>Online Presence</a:t>
            </a:r>
            <a:endParaRPr lang="en-US" sz="3200" dirty="0"/>
          </a:p>
        </p:txBody>
      </p:sp>
      <p:sp>
        <p:nvSpPr>
          <p:cNvPr id="6" name="Text Placeholder 5"/>
          <p:cNvSpPr>
            <a:spLocks noGrp="1"/>
          </p:cNvSpPr>
          <p:nvPr>
            <p:ph type="body" idx="2"/>
          </p:nvPr>
        </p:nvSpPr>
        <p:spPr>
          <a:ln>
            <a:solidFill>
              <a:schemeClr val="tx2">
                <a:lumMod val="60000"/>
                <a:lumOff val="40000"/>
              </a:schemeClr>
            </a:solidFill>
          </a:ln>
        </p:spPr>
        <p:txBody>
          <a:bodyPr>
            <a:normAutofit fontScale="92500"/>
          </a:bodyPr>
          <a:lstStyle/>
          <a:p>
            <a:r>
              <a:rPr lang="en-US" sz="2000" dirty="0" smtClean="0"/>
              <a:t>After reading the assigned readings, I added Topic 0, Labels, Blocks &amp; an image to my course---with little difficulty!!!!  Whew….</a:t>
            </a:r>
          </a:p>
          <a:p>
            <a:endParaRPr lang="en-US" sz="2000" dirty="0" smtClean="0"/>
          </a:p>
          <a:p>
            <a:r>
              <a:rPr lang="en-US" sz="2000" dirty="0" smtClean="0"/>
              <a:t>It took me a while, though, to figure out how to reconfigure the pixels on my picture.  I forgot to follow the “5 minute rule.”   </a:t>
            </a:r>
            <a:endParaRPr lang="en-US" sz="2000" dirty="0"/>
          </a:p>
        </p:txBody>
      </p:sp>
      <p:pic>
        <p:nvPicPr>
          <p:cNvPr id="7" name="Content Placeholder 6" descr="5-Minutes.jpg"/>
          <p:cNvPicPr>
            <a:picLocks noGrp="1" noChangeAspect="1"/>
          </p:cNvPicPr>
          <p:nvPr>
            <p:ph sz="half" idx="1"/>
          </p:nvPr>
        </p:nvPicPr>
        <p:blipFill>
          <a:blip r:embed="rId2" cstate="print"/>
          <a:stretch>
            <a:fillRect/>
          </a:stretch>
        </p:blipFill>
        <p:spPr>
          <a:xfrm>
            <a:off x="762000" y="1557734"/>
            <a:ext cx="4625975" cy="3469481"/>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3200" dirty="0" smtClean="0"/>
              <a:t>Not bad, so far.  I can do this!!!  Next, came… </a:t>
            </a:r>
            <a:endParaRPr lang="en-US" sz="3200" dirty="0"/>
          </a:p>
        </p:txBody>
      </p:sp>
      <p:sp>
        <p:nvSpPr>
          <p:cNvPr id="6" name="Content Placeholder 5"/>
          <p:cNvSpPr>
            <a:spLocks noGrp="1"/>
          </p:cNvSpPr>
          <p:nvPr>
            <p:ph sz="half" idx="1"/>
          </p:nvPr>
        </p:nvSpPr>
        <p:spPr>
          <a:xfrm>
            <a:off x="514352" y="533400"/>
            <a:ext cx="3931920" cy="4495800"/>
          </a:xfrm>
          <a:ln>
            <a:noFill/>
          </a:ln>
        </p:spPr>
        <p:txBody>
          <a:bodyPr>
            <a:noAutofit/>
          </a:bodyPr>
          <a:lstStyle/>
          <a:p>
            <a:endParaRPr lang="en-US" sz="1800" dirty="0" smtClean="0"/>
          </a:p>
          <a:p>
            <a:r>
              <a:rPr lang="en-US" sz="1800" dirty="0" smtClean="0"/>
              <a:t>In </a:t>
            </a:r>
            <a:r>
              <a:rPr lang="en-US" sz="1800" dirty="0" smtClean="0"/>
              <a:t>this section, I learned how to add forums &amp; assignments to my Moodle play area. </a:t>
            </a:r>
          </a:p>
          <a:p>
            <a:r>
              <a:rPr lang="en-US" sz="1800" dirty="0" smtClean="0"/>
              <a:t>I even learned how to set dates for when &amp; how long a discussion forum can be open</a:t>
            </a:r>
            <a:r>
              <a:rPr lang="en-US" sz="1800" dirty="0" smtClean="0"/>
              <a:t>.</a:t>
            </a:r>
          </a:p>
          <a:p>
            <a:r>
              <a:rPr lang="en-US" sz="1800" dirty="0" smtClean="0"/>
              <a:t>I also created a PowerPoint for students with orientation information &amp; how they can be successful in my </a:t>
            </a:r>
            <a:r>
              <a:rPr lang="en-US" sz="1800" dirty="0" err="1" smtClean="0"/>
              <a:t>Moodle</a:t>
            </a:r>
            <a:r>
              <a:rPr lang="en-US" sz="1800" dirty="0" smtClean="0"/>
              <a:t> course. </a:t>
            </a:r>
            <a:endParaRPr lang="en-US" sz="1800" dirty="0"/>
          </a:p>
        </p:txBody>
      </p:sp>
      <p:sp>
        <p:nvSpPr>
          <p:cNvPr id="7" name="Content Placeholder 6"/>
          <p:cNvSpPr>
            <a:spLocks noGrp="1"/>
          </p:cNvSpPr>
          <p:nvPr>
            <p:ph sz="half" idx="2"/>
          </p:nvPr>
        </p:nvSpPr>
        <p:spPr>
          <a:xfrm>
            <a:off x="4755360" y="1752600"/>
            <a:ext cx="3931920" cy="1066800"/>
          </a:xfrm>
        </p:spPr>
        <p:txBody>
          <a:bodyPr>
            <a:normAutofit fontScale="85000" lnSpcReduction="10000"/>
          </a:bodyPr>
          <a:lstStyle/>
          <a:p>
            <a:pPr>
              <a:buNone/>
            </a:pPr>
            <a:r>
              <a:rPr lang="en-US" sz="3200" b="1" dirty="0" smtClean="0">
                <a:solidFill>
                  <a:schemeClr val="tx2">
                    <a:lumMod val="60000"/>
                    <a:lumOff val="40000"/>
                  </a:schemeClr>
                </a:solidFill>
              </a:rPr>
              <a:t>Feedback</a:t>
            </a:r>
            <a:endParaRPr lang="en-US" sz="3200" b="1" dirty="0">
              <a:solidFill>
                <a:schemeClr val="tx2">
                  <a:lumMod val="60000"/>
                  <a:lumOff val="40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ln>
            <a:noFill/>
          </a:ln>
        </p:spPr>
        <p:txBody>
          <a:bodyPr>
            <a:normAutofit/>
          </a:bodyPr>
          <a:lstStyle/>
          <a:p>
            <a:r>
              <a:rPr lang="en-US" sz="3200" dirty="0" smtClean="0"/>
              <a:t>Next,…Course Documents</a:t>
            </a:r>
            <a:endParaRPr lang="en-US" sz="3200" dirty="0"/>
          </a:p>
        </p:txBody>
      </p:sp>
      <p:sp>
        <p:nvSpPr>
          <p:cNvPr id="6" name="Content Placeholder 5"/>
          <p:cNvSpPr>
            <a:spLocks noGrp="1"/>
          </p:cNvSpPr>
          <p:nvPr>
            <p:ph idx="1"/>
          </p:nvPr>
        </p:nvSpPr>
        <p:spPr/>
        <p:txBody>
          <a:bodyPr>
            <a:normAutofit/>
          </a:bodyPr>
          <a:lstStyle/>
          <a:p>
            <a:endParaRPr lang="en-US" sz="2400" dirty="0" smtClean="0"/>
          </a:p>
          <a:p>
            <a:endParaRPr lang="en-US" sz="2400" dirty="0" smtClean="0"/>
          </a:p>
          <a:p>
            <a:r>
              <a:rPr lang="en-US" sz="2400" dirty="0" smtClean="0"/>
              <a:t>I added a syllabus as a file, so students can print it &amp; have a copy.</a:t>
            </a:r>
          </a:p>
          <a:p>
            <a:r>
              <a:rPr lang="en-US" sz="2400" dirty="0" smtClean="0"/>
              <a:t>My syllabus contains all the essential elements as required by NMC &amp; the nursing program.</a:t>
            </a:r>
            <a:endParaRPr lang="en-US" sz="2400" dirty="0"/>
          </a:p>
        </p:txBody>
      </p:sp>
      <p:pic>
        <p:nvPicPr>
          <p:cNvPr id="7" name="Picture 6" descr="syllabus-shirt.gif"/>
          <p:cNvPicPr>
            <a:picLocks noChangeAspect="1"/>
          </p:cNvPicPr>
          <p:nvPr/>
        </p:nvPicPr>
        <p:blipFill>
          <a:blip r:embed="rId2" cstate="print"/>
          <a:stretch>
            <a:fillRect/>
          </a:stretch>
        </p:blipFill>
        <p:spPr>
          <a:xfrm>
            <a:off x="3124200" y="3352800"/>
            <a:ext cx="2818144" cy="150918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Now,…Organization.</a:t>
            </a:r>
            <a:endParaRPr lang="en-US" sz="2800" dirty="0"/>
          </a:p>
        </p:txBody>
      </p:sp>
      <p:sp>
        <p:nvSpPr>
          <p:cNvPr id="3" name="Content Placeholder 2"/>
          <p:cNvSpPr>
            <a:spLocks noGrp="1"/>
          </p:cNvSpPr>
          <p:nvPr>
            <p:ph idx="1"/>
          </p:nvPr>
        </p:nvSpPr>
        <p:spPr/>
        <p:txBody>
          <a:bodyPr>
            <a:normAutofit/>
          </a:bodyPr>
          <a:lstStyle/>
          <a:p>
            <a:endParaRPr lang="en-US" sz="2400" dirty="0" smtClean="0"/>
          </a:p>
          <a:p>
            <a:endParaRPr lang="en-US" sz="2400" dirty="0" smtClean="0"/>
          </a:p>
          <a:p>
            <a:r>
              <a:rPr lang="en-US" sz="2400" dirty="0" smtClean="0"/>
              <a:t>I added labels to divide the course up into different sections.</a:t>
            </a:r>
          </a:p>
          <a:p>
            <a:r>
              <a:rPr lang="en-US" sz="2400" dirty="0" smtClean="0"/>
              <a:t>I added the following blocks:  instructor contact information, recent activity, calendar &amp; a navigation menu.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Finally, Teaching with Technology</a:t>
            </a:r>
            <a:endParaRPr lang="en-US" dirty="0"/>
          </a:p>
        </p:txBody>
      </p:sp>
      <p:sp>
        <p:nvSpPr>
          <p:cNvPr id="5" name="Content Placeholder 4"/>
          <p:cNvSpPr>
            <a:spLocks noGrp="1"/>
          </p:cNvSpPr>
          <p:nvPr>
            <p:ph sz="half" idx="1"/>
          </p:nvPr>
        </p:nvSpPr>
        <p:spPr/>
        <p:txBody>
          <a:bodyPr>
            <a:normAutofit lnSpcReduction="10000"/>
          </a:bodyPr>
          <a:lstStyle/>
          <a:p>
            <a:r>
              <a:rPr lang="en-US" sz="2400" dirty="0" smtClean="0"/>
              <a:t>I created a quiz---&amp; was really proud of myself for learning how to do that.</a:t>
            </a:r>
          </a:p>
          <a:p>
            <a:r>
              <a:rPr lang="en-US" sz="2400" dirty="0" smtClean="0"/>
              <a:t>I listed my syllabus as a book with a table of contents.  Now, my students have the syllabus as a file they can print, or an easy to follow online book.  </a:t>
            </a:r>
            <a:endParaRPr lang="en-US" sz="2400" dirty="0"/>
          </a:p>
        </p:txBody>
      </p:sp>
      <p:pic>
        <p:nvPicPr>
          <p:cNvPr id="7" name="Content Placeholder 6" descr="quiz.jpg"/>
          <p:cNvPicPr>
            <a:picLocks noGrp="1" noChangeAspect="1"/>
          </p:cNvPicPr>
          <p:nvPr>
            <p:ph sz="half" idx="2"/>
          </p:nvPr>
        </p:nvPicPr>
        <p:blipFill>
          <a:blip r:embed="rId2" cstate="print"/>
          <a:stretch>
            <a:fillRect/>
          </a:stretch>
        </p:blipFill>
        <p:spPr>
          <a:xfrm>
            <a:off x="4419600" y="2514600"/>
            <a:ext cx="3930650" cy="2947988"/>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a:bodyPr>
          <a:lstStyle/>
          <a:p>
            <a:r>
              <a:rPr lang="en-US" sz="2800" dirty="0" smtClean="0"/>
              <a:t>A few notes….</a:t>
            </a:r>
            <a:endParaRPr lang="en-US" sz="2800" dirty="0"/>
          </a:p>
        </p:txBody>
      </p:sp>
      <p:sp>
        <p:nvSpPr>
          <p:cNvPr id="6" name="Subtitle 5"/>
          <p:cNvSpPr>
            <a:spLocks noGrp="1"/>
          </p:cNvSpPr>
          <p:nvPr>
            <p:ph type="subTitle" idx="1"/>
          </p:nvPr>
        </p:nvSpPr>
        <p:spPr>
          <a:xfrm>
            <a:off x="762000" y="3657600"/>
            <a:ext cx="7772400" cy="2362200"/>
          </a:xfrm>
        </p:spPr>
        <p:txBody>
          <a:bodyPr>
            <a:normAutofit lnSpcReduction="10000"/>
          </a:bodyPr>
          <a:lstStyle/>
          <a:p>
            <a:r>
              <a:rPr lang="en-US" dirty="0" smtClean="0">
                <a:solidFill>
                  <a:schemeClr val="tx1"/>
                </a:solidFill>
              </a:rPr>
              <a:t>In August 2012, I graduated from Indiana Wesleyan University with a master’s degree in Nursing Education.  The majority of my course work was online, using the Blackboard system.  Because of this experience, I understand the emotions, feelings &amp; frustrations involved in being an online student.  Fortunately, the nursing faculty at IWU are highly proficient at developing courses that are well-organized &amp; easy to navigate.          </a:t>
            </a:r>
            <a:endParaRPr lang="en-US" dirty="0">
              <a:solidFill>
                <a:schemeClr val="tx1"/>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122</TotalTime>
  <Words>684</Words>
  <Application>Microsoft Office PowerPoint</Application>
  <PresentationFormat>On-screen Show (4:3)</PresentationFormat>
  <Paragraphs>38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Aspect</vt:lpstr>
      <vt:lpstr>My Journey through teaching solutions &amp; Moodle…. </vt:lpstr>
      <vt:lpstr>In the beginning, I was excited, yet apprehensive, about teaching Solutions.  I am not the most computer-savvy person….(I even had to ask Mark where my ‘play area’ was---probably not a great start).</vt:lpstr>
      <vt:lpstr>Mark helped me find my way, &amp; I quickly started to work my way through the course.  Beginning with…  </vt:lpstr>
      <vt:lpstr>1.  Online Presence</vt:lpstr>
      <vt:lpstr>Not bad, so far.  I can do this!!!  Next, came… </vt:lpstr>
      <vt:lpstr>Next,…Course Documents</vt:lpstr>
      <vt:lpstr>Now,…Organization.</vt:lpstr>
      <vt:lpstr>Finally, Teaching with Technology</vt:lpstr>
      <vt:lpstr>A few notes….</vt:lpstr>
      <vt:lpstr>Notes….</vt:lpstr>
      <vt:lpstr>Notes…</vt:lpstr>
      <vt:lpstr>Notes…</vt:lpstr>
      <vt:lpstr>In 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Journey through teaching solutions &amp; Moodle….</dc:title>
  <dc:creator>Taylor</dc:creator>
  <cp:lastModifiedBy>Taylor</cp:lastModifiedBy>
  <cp:revision>31</cp:revision>
  <dcterms:created xsi:type="dcterms:W3CDTF">2013-06-27T11:59:33Z</dcterms:created>
  <dcterms:modified xsi:type="dcterms:W3CDTF">2013-06-27T15:08:01Z</dcterms:modified>
</cp:coreProperties>
</file>